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4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04DC"/>
    <a:srgbClr val="E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286" autoAdjust="0"/>
  </p:normalViewPr>
  <p:slideViewPr>
    <p:cSldViewPr>
      <p:cViewPr>
        <p:scale>
          <a:sx n="100" d="100"/>
          <a:sy n="100" d="100"/>
        </p:scale>
        <p:origin x="-1614" y="9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613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go.mail.ru/redir?via_page=1&amp;type=sr&amp;redir=eJzLKCkpKLbS10-tKChKLS7WTc7IzEvUKyrVTyqt1K8qq0ytSslPzsjO1GdgMDQ1NTQ3NjA3NWf46r3eyMUiWoF17wzN5Fus1gB1MRf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doma" TargetMode="External"/><Relationship Id="rId2" Type="http://schemas.openxmlformats.org/officeDocument/2006/relationships/hyperlink" Target="https://e.mail.ru/attachment/15540359780000000389/0;1?x-email=ruzilya.bikmukhametova@mail.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hyperlink" Target="https://uchi.ru/" TargetMode="External"/><Relationship Id="rId18" Type="http://schemas.openxmlformats.org/officeDocument/2006/relationships/hyperlink" Target="http://caydaq.tatar/1938-2/" TargetMode="Externa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12" Type="http://schemas.openxmlformats.org/officeDocument/2006/relationships/hyperlink" Target="https://education.yandex.ru/home/" TargetMode="External"/><Relationship Id="rId17" Type="http://schemas.openxmlformats.org/officeDocument/2006/relationships/hyperlink" Target="https://e.mail.ru/attachment/15492635440000000294/0;1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skyteach.ru/2020/04/03/distancionnoe-obuchenie-dlya-shkolnikov/" TargetMode="External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hyperlink" Target="https://site.bilet.worldskills.ru/" TargetMode="External"/><Relationship Id="rId5" Type="http://schemas.openxmlformats.org/officeDocument/2006/relationships/diagramLayout" Target="../diagrams/layout1.xml"/><Relationship Id="rId15" Type="http://schemas.openxmlformats.org/officeDocument/2006/relationships/hyperlink" Target="https://zoom.us/" TargetMode="External"/><Relationship Id="rId10" Type="http://schemas.openxmlformats.org/officeDocument/2006/relationships/hyperlink" Target="https://resh.edu.ru/" TargetMode="External"/><Relationship Id="rId19" Type="http://schemas.openxmlformats.org/officeDocument/2006/relationships/image" Target="../media/image8.png"/><Relationship Id="rId4" Type="http://schemas.openxmlformats.org/officeDocument/2006/relationships/diagramData" Target="../diagrams/data1.xml"/><Relationship Id="rId9" Type="http://schemas.openxmlformats.org/officeDocument/2006/relationships/image" Target="../media/image7.jpeg"/><Relationship Id="rId14" Type="http://schemas.openxmlformats.org/officeDocument/2006/relationships/hyperlink" Target="https://www.yaklass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hyperlink" Target="https://e.mail.ru/attachment/15492911950000000550/0;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79" y="969980"/>
            <a:ext cx="2708921" cy="123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7326" y="1279667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1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272" y="-3175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060848" y="5099281"/>
            <a:ext cx="3024336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5" y="8"/>
            <a:ext cx="142646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март   </a:t>
            </a:r>
            <a:r>
              <a:rPr lang="ru-RU" sz="1100" dirty="0" smtClean="0"/>
              <a:t>2020</a:t>
            </a:r>
            <a:endParaRPr lang="ru-RU" sz="1100" dirty="0" smtClean="0"/>
          </a:p>
          <a:p>
            <a:pPr algn="ctr"/>
            <a:r>
              <a:rPr lang="ru-RU" sz="1100" dirty="0" smtClean="0"/>
              <a:t>МБОУ «СОШ №24»                     №7</a:t>
            </a:r>
            <a:endParaRPr lang="ru-RU" sz="1100" dirty="0"/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421" y="1077702"/>
            <a:ext cx="37046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    </a:t>
            </a:r>
            <a:endParaRPr lang="ru-RU" sz="1400" b="1" i="1" dirty="0"/>
          </a:p>
        </p:txBody>
      </p:sp>
      <p:sp>
        <p:nvSpPr>
          <p:cNvPr id="10" name="AutoShape 2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7869" y="708370"/>
            <a:ext cx="61438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</p:txBody>
      </p:sp>
      <p:sp>
        <p:nvSpPr>
          <p:cNvPr id="4" name="AutoShape 2" descr="http://itd0.mycdn.me/image?id=862831533603&amp;t=20&amp;plc=WEB&amp;tkn=*rl2cy6vaMJlC8zsNomwmEZ0fer8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5" descr="http://wonderhostels.ru/img/blog/blokada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12" descr="https://openclipart.org/image/800px/svg_to_png/263144/Prismatic-Fireworks-6-No-Background.png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2" descr="https://express-china.ru/upload/iblock/dda/stars.jpe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476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125221" y="5220072"/>
            <a:ext cx="4896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</a:t>
            </a:r>
            <a:r>
              <a:rPr lang="ru-RU" sz="1200" b="1" dirty="0" smtClean="0"/>
              <a:t>   </a:t>
            </a:r>
            <a:r>
              <a:rPr lang="ru-RU" sz="1200" i="1" dirty="0" smtClean="0"/>
              <a:t>     </a:t>
            </a:r>
            <a:endParaRPr lang="ru-RU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57069" y="554482"/>
            <a:ext cx="478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Весной час прогуляешь — неделей не наверстаешь</a:t>
            </a:r>
            <a:r>
              <a:rPr lang="ru-RU" sz="1600" dirty="0" smtClean="0"/>
              <a:t>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                                                                                                                      Пословица</a:t>
            </a:r>
            <a:endParaRPr lang="ru-RU" sz="1200" dirty="0"/>
          </a:p>
        </p:txBody>
      </p:sp>
      <p:sp>
        <p:nvSpPr>
          <p:cNvPr id="9" name="AutoShape 2" descr="https://3.bp.blogspot.com/-xr91z7RX5JE/WPsUox_3ykI/AAAAAAAABEM/WnoMCiGxM0gNc5Ze5s4Cyv0-FaSsh-qzgCLcB/w1200-h630-p-k-no-nu/%25D0%25B2%25D0%25B5%25D1%2581%25D0%25BD%25D0%25B01.jpg"/>
          <p:cNvSpPr>
            <a:spLocks noChangeAspect="1" noChangeArrowheads="1"/>
          </p:cNvSpPr>
          <p:nvPr/>
        </p:nvSpPr>
        <p:spPr bwMode="auto">
          <a:xfrm>
            <a:off x="825500" y="6254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69" y="1031484"/>
            <a:ext cx="3384377" cy="1122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757068" y="2252935"/>
            <a:ext cx="6100931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Хроника Великой Отечественной войны (март 1945 года</a:t>
            </a:r>
            <a:r>
              <a:rPr lang="ru-RU" sz="1200" b="1" dirty="0" smtClean="0"/>
              <a:t>)</a:t>
            </a:r>
          </a:p>
          <a:p>
            <a:pPr algn="just"/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dirty="0" smtClean="0"/>
              <a:t>            </a:t>
            </a:r>
            <a:r>
              <a:rPr lang="ru-RU" sz="1200" b="1" i="1" dirty="0" smtClean="0"/>
              <a:t>К исходу марта 1945 года</a:t>
            </a:r>
            <a:r>
              <a:rPr lang="ru-RU" sz="1200" dirty="0" smtClean="0"/>
              <a:t> Красная Армия </a:t>
            </a:r>
            <a:r>
              <a:rPr lang="ru-RU" sz="1200" b="1" i="1" dirty="0" smtClean="0"/>
              <a:t>освободила</a:t>
            </a:r>
            <a:r>
              <a:rPr lang="ru-RU" sz="1200" dirty="0" smtClean="0"/>
              <a:t> почти всю территорию Советского Союза, а также Болгарию, Румынию, большую  часть Польши и Венгрии. </a:t>
            </a:r>
            <a:r>
              <a:rPr lang="ru-RU" sz="1200" b="1" i="1" dirty="0" smtClean="0"/>
              <a:t>Линия Восточного фронта</a:t>
            </a:r>
            <a:r>
              <a:rPr lang="ru-RU" sz="1200" dirty="0" smtClean="0"/>
              <a:t> переместилась на территорию Югославии, Чехословакии и самой фашистской Германии. Но, и находясь в окружении, </a:t>
            </a:r>
            <a:r>
              <a:rPr lang="ru-RU" sz="1200" b="1" i="1" dirty="0" smtClean="0"/>
              <a:t>немецкие войска</a:t>
            </a:r>
            <a:r>
              <a:rPr lang="ru-RU" sz="1200" dirty="0" smtClean="0"/>
              <a:t> по-прежнему продолжали </a:t>
            </a:r>
            <a:r>
              <a:rPr lang="ru-RU" sz="1200" b="1" i="1" dirty="0" smtClean="0"/>
              <a:t>упорно и умело сопротивляться</a:t>
            </a:r>
            <a:r>
              <a:rPr lang="ru-RU" sz="1200" dirty="0" smtClean="0"/>
              <a:t>, удерживая за собой большие области в Курляндии и Восточной Пруссии.</a:t>
            </a:r>
          </a:p>
          <a:p>
            <a:pPr algn="just"/>
            <a:r>
              <a:rPr lang="ru-RU" sz="1200" b="1" i="1" dirty="0" smtClean="0"/>
              <a:t>            В </a:t>
            </a:r>
            <a:r>
              <a:rPr lang="ru-RU" sz="1200" b="1" i="1" dirty="0"/>
              <a:t>марте 1945 года</a:t>
            </a:r>
            <a:r>
              <a:rPr lang="ru-RU" sz="1200" dirty="0"/>
              <a:t> Красная Армия провела </a:t>
            </a:r>
            <a:r>
              <a:rPr lang="ru-RU" sz="1200" b="1" i="1" dirty="0" err="1"/>
              <a:t>Балатонскую</a:t>
            </a:r>
            <a:r>
              <a:rPr lang="ru-RU" sz="1200" b="1" i="1" dirty="0"/>
              <a:t> операцию</a:t>
            </a:r>
            <a:r>
              <a:rPr lang="ru-RU" sz="1200" dirty="0"/>
              <a:t> — последнюю крупную </a:t>
            </a:r>
            <a:r>
              <a:rPr lang="ru-RU" sz="1200" b="1" i="1" dirty="0"/>
              <a:t>оборонительную</a:t>
            </a:r>
            <a:r>
              <a:rPr lang="ru-RU" sz="1200" dirty="0"/>
              <a:t> операцию против немецких войск во время Великой Отечественной войны. Проводилась она </a:t>
            </a:r>
            <a:r>
              <a:rPr lang="ru-RU" sz="1200" b="1" i="1" dirty="0"/>
              <a:t>с 6 по 15 марта 1945 года</a:t>
            </a:r>
            <a:r>
              <a:rPr lang="ru-RU" sz="1200" dirty="0"/>
              <a:t> частью сил 3-го Украинского фронта при содействии 1-й Болгарской и 3-й Югославской армий в районе венгерского </a:t>
            </a:r>
            <a:r>
              <a:rPr lang="ru-RU" sz="1200" b="1" i="1" dirty="0"/>
              <a:t>озера Балатон</a:t>
            </a:r>
            <a:r>
              <a:rPr lang="ru-RU" sz="1200" dirty="0"/>
              <a:t>. В ходе этого </a:t>
            </a:r>
            <a:r>
              <a:rPr lang="ru-RU" sz="1200" dirty="0" smtClean="0"/>
              <a:t>ожесточённого </a:t>
            </a:r>
            <a:r>
              <a:rPr lang="ru-RU" sz="1200" dirty="0"/>
              <a:t>сражения советские войска отразили наступление германского Вермахта под кодовым названием </a:t>
            </a:r>
            <a:r>
              <a:rPr lang="ru-RU" sz="1200" b="1" i="1" dirty="0"/>
              <a:t>«Весеннее пробуждение» </a:t>
            </a:r>
            <a:r>
              <a:rPr lang="ru-RU" sz="1200" b="1" i="1" dirty="0" smtClean="0"/>
              <a:t>,</a:t>
            </a:r>
            <a:r>
              <a:rPr lang="ru-RU" sz="1200" dirty="0" smtClean="0"/>
              <a:t>которое </a:t>
            </a:r>
            <a:r>
              <a:rPr lang="ru-RU" sz="1200" dirty="0"/>
              <a:t>стало последней крупной </a:t>
            </a:r>
            <a:r>
              <a:rPr lang="ru-RU" sz="1200" b="1" i="1" dirty="0"/>
              <a:t>наступательной операцией</a:t>
            </a:r>
            <a:r>
              <a:rPr lang="ru-RU" sz="1200" dirty="0"/>
              <a:t> германских вооружённых сил во всей Второй Мировой войне</a:t>
            </a:r>
            <a:r>
              <a:rPr lang="ru-RU" sz="1200" dirty="0" smtClean="0"/>
              <a:t>.</a:t>
            </a:r>
          </a:p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  </a:t>
            </a:r>
            <a:r>
              <a:rPr lang="ru-RU" sz="1200" dirty="0"/>
              <a:t>В</a:t>
            </a:r>
            <a:r>
              <a:rPr lang="ru-RU" sz="1200" dirty="0" smtClean="0"/>
              <a:t>ойска </a:t>
            </a:r>
            <a:r>
              <a:rPr lang="ru-RU" sz="1200" dirty="0"/>
              <a:t>2-го Белорусского фронта повернули на Северо-Восток и </a:t>
            </a:r>
            <a:r>
              <a:rPr lang="ru-RU" sz="1200" b="1" i="1" dirty="0"/>
              <a:t>28 марта 1945 года</a:t>
            </a:r>
            <a:r>
              <a:rPr lang="ru-RU" sz="1200" dirty="0"/>
              <a:t> овладели Гдыней, а 30 марта 1945 года - Данцигом. Было захвачено около </a:t>
            </a:r>
            <a:r>
              <a:rPr lang="ru-RU" sz="1200" b="1" i="1" dirty="0"/>
              <a:t>100 тысяч пленных</a:t>
            </a:r>
            <a:r>
              <a:rPr lang="ru-RU" sz="1200" dirty="0"/>
              <a:t>, свыше 850 танков, 430 самолётов, свыше 5500 орудий и миномётов. Разгром Восточно-Померанской группировки обеспечил в дальнейшем успешное проведение </a:t>
            </a:r>
            <a:r>
              <a:rPr lang="ru-RU" sz="1200" b="1" i="1" dirty="0"/>
              <a:t>Берлинской операции</a:t>
            </a:r>
            <a:r>
              <a:rPr lang="ru-RU" sz="1200" dirty="0"/>
              <a:t> и ликвидацию окружённых в Прибалтике и Восточной Пруссии германских войск</a:t>
            </a:r>
            <a:r>
              <a:rPr lang="ru-RU" sz="1200" dirty="0" smtClean="0"/>
              <a:t>.</a:t>
            </a:r>
          </a:p>
          <a:p>
            <a:pPr algn="just"/>
            <a:r>
              <a:rPr lang="ru-RU" sz="1200" dirty="0" smtClean="0"/>
              <a:t>                                                                       ПОМНИТЬ </a:t>
            </a:r>
            <a:r>
              <a:rPr lang="ru-RU" sz="1200" dirty="0"/>
              <a:t>БУДУТ</a:t>
            </a:r>
            <a:r>
              <a:rPr lang="ru-RU" sz="1200" dirty="0" smtClean="0"/>
              <a:t> </a:t>
            </a:r>
            <a:endParaRPr lang="ru-RU" sz="1200" dirty="0"/>
          </a:p>
          <a:p>
            <a:r>
              <a:rPr lang="ru-RU" sz="1200" b="1" dirty="0"/>
              <a:t>Всплывает в памяти война</a:t>
            </a:r>
            <a:r>
              <a:rPr lang="ru-RU" sz="1200" b="1" dirty="0" smtClean="0"/>
              <a:t>,                                  </a:t>
            </a: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Не виденная нами.</a:t>
            </a:r>
            <a:br>
              <a:rPr lang="ru-RU" sz="1200" b="1" dirty="0"/>
            </a:br>
            <a:r>
              <a:rPr lang="ru-RU" sz="1200" b="1" dirty="0"/>
              <a:t>Из книг и фильмов к нам она</a:t>
            </a:r>
            <a:br>
              <a:rPr lang="ru-RU" sz="1200" b="1" dirty="0"/>
            </a:br>
            <a:r>
              <a:rPr lang="ru-RU" sz="1200" b="1" dirty="0"/>
              <a:t>Шагнула через пламя,</a:t>
            </a:r>
          </a:p>
          <a:p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Задела нас своим крылом,</a:t>
            </a:r>
            <a:br>
              <a:rPr lang="ru-RU" sz="1200" b="1" dirty="0"/>
            </a:br>
            <a:r>
              <a:rPr lang="ru-RU" sz="1200" b="1" dirty="0"/>
              <a:t>Дохнув голодной смертью,</a:t>
            </a:r>
            <a:br>
              <a:rPr lang="ru-RU" sz="1200" b="1" dirty="0"/>
            </a:br>
            <a:r>
              <a:rPr lang="ru-RU" sz="1200" b="1" dirty="0"/>
              <a:t>Вошла без стука в каждый дом,</a:t>
            </a:r>
            <a:br>
              <a:rPr lang="ru-RU" sz="1200" b="1" dirty="0"/>
            </a:br>
            <a:r>
              <a:rPr lang="ru-RU" sz="1200" b="1" dirty="0"/>
              <a:t>Как письмецо в конверте.</a:t>
            </a:r>
          </a:p>
          <a:p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Его, конечно, не прочесть -</a:t>
            </a:r>
            <a:br>
              <a:rPr lang="ru-RU" sz="1200" b="1" dirty="0"/>
            </a:br>
            <a:r>
              <a:rPr lang="ru-RU" sz="1200" b="1" dirty="0"/>
              <a:t>Оно не на бумаге.</a:t>
            </a:r>
            <a:br>
              <a:rPr lang="ru-RU" sz="1200" b="1" dirty="0"/>
            </a:br>
            <a:r>
              <a:rPr lang="ru-RU" sz="1200" b="1" dirty="0"/>
              <a:t>Давно забыто слово «месть»,</a:t>
            </a:r>
            <a:br>
              <a:rPr lang="ru-RU" sz="1200" b="1" dirty="0"/>
            </a:br>
            <a:r>
              <a:rPr lang="ru-RU" sz="1200" b="1" dirty="0"/>
              <a:t>Закопано в овраге,</a:t>
            </a:r>
          </a:p>
          <a:p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879792" y="6422985"/>
            <a:ext cx="3429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b="1" dirty="0">
                <a:solidFill>
                  <a:prstClr val="black"/>
                </a:solidFill>
              </a:rPr>
              <a:t>А сердце до сих пор болит,</a:t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Сбивается дыханье.</a:t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Одели прошлое в гранит -</a:t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Живым на покаянье.</a:t>
            </a:r>
          </a:p>
          <a:p>
            <a:pPr lvl="0"/>
            <a:r>
              <a:rPr lang="ru-RU" sz="1200" b="1" dirty="0">
                <a:solidFill>
                  <a:prstClr val="black"/>
                </a:solidFill>
              </a:rPr>
              <a:t/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И к обелискам мы не раз</a:t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С тобой цветы положим.</a:t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Печаль не будет напоказ,</a:t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Но лица станут строже.</a:t>
            </a:r>
          </a:p>
          <a:p>
            <a:pPr lvl="0"/>
            <a:r>
              <a:rPr lang="ru-RU" sz="1200" b="1" dirty="0">
                <a:solidFill>
                  <a:prstClr val="black"/>
                </a:solidFill>
              </a:rPr>
              <a:t/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Пройдёт ещё немало лет,</a:t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Но будут помнить люди</a:t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Победный праздничный рассвет,</a:t>
            </a:r>
            <a:br>
              <a:rPr lang="ru-RU" sz="1200" b="1" dirty="0">
                <a:solidFill>
                  <a:prstClr val="black"/>
                </a:solidFill>
              </a:rPr>
            </a:br>
            <a:r>
              <a:rPr lang="ru-RU" sz="1200" b="1" dirty="0">
                <a:solidFill>
                  <a:prstClr val="black"/>
                </a:solidFill>
              </a:rPr>
              <a:t>Войны тяжёлой будни.</a:t>
            </a:r>
            <a:endParaRPr lang="ru-RU" sz="12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3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2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522075" y="2843808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729855" y="12913"/>
            <a:ext cx="6090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  <a:p>
            <a:r>
              <a:rPr lang="ru-RU" sz="1200" dirty="0"/>
              <a:t>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2043" y="4292199"/>
            <a:ext cx="6206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 </a:t>
            </a:r>
            <a:r>
              <a:rPr lang="ru-RU" sz="1200" b="1" dirty="0" smtClean="0"/>
              <a:t>                                                                  </a:t>
            </a:r>
            <a:endParaRPr lang="ru-RU" sz="1200" dirty="0"/>
          </a:p>
        </p:txBody>
      </p:sp>
      <p:sp>
        <p:nvSpPr>
          <p:cNvPr id="10" name="AutoShape 4" descr="https://apf.mail.ru/cgi-bin/readmsg?id=15540359780000000389;0;1&amp;af_preview=1&amp;exif=1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92087" y="-18863"/>
            <a:ext cx="6028756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Профилактика </a:t>
            </a:r>
            <a:r>
              <a:rPr lang="ru-RU" sz="1600" b="1" dirty="0" err="1"/>
              <a:t>коронавирусной</a:t>
            </a:r>
            <a:r>
              <a:rPr lang="ru-RU" sz="1600" b="1" dirty="0"/>
              <a:t> </a:t>
            </a:r>
            <a:r>
              <a:rPr lang="ru-RU" sz="1600" b="1" dirty="0" smtClean="0"/>
              <a:t>инфекции</a:t>
            </a:r>
          </a:p>
          <a:p>
            <a:pPr algn="r"/>
            <a:r>
              <a:rPr lang="ru-RU" sz="1600" dirty="0" smtClean="0">
                <a:hlinkClick r:id="rId3"/>
              </a:rPr>
              <a:t>#</a:t>
            </a:r>
            <a:r>
              <a:rPr lang="ru-RU" sz="1600" dirty="0" err="1" smtClean="0">
                <a:hlinkClick r:id="rId3"/>
              </a:rPr>
              <a:t>Лучшедома</a:t>
            </a:r>
            <a:endParaRPr lang="ru-RU" sz="1600" b="1" dirty="0"/>
          </a:p>
          <a:p>
            <a:r>
              <a:rPr lang="ru-RU" sz="1200" dirty="0" smtClean="0"/>
              <a:t>Грипп</a:t>
            </a:r>
            <a:r>
              <a:rPr lang="ru-RU" sz="1200" dirty="0"/>
              <a:t>, </a:t>
            </a:r>
            <a:r>
              <a:rPr lang="ru-RU" sz="1200" dirty="0" err="1"/>
              <a:t>коронавирусная</a:t>
            </a:r>
            <a:r>
              <a:rPr lang="ru-RU" sz="1200" dirty="0"/>
              <a:t> инфекция и другие острые респираторные вирусные инфекции (ОРВИ) находятся на первом месте по числу ежегодно заболевающих людей</a:t>
            </a:r>
          </a:p>
          <a:p>
            <a:r>
              <a:rPr lang="ru-RU" sz="1200" dirty="0"/>
              <a:t>Несмотря на постоянные усилия, направленные на борьбу с возбудителями гриппа, </a:t>
            </a:r>
            <a:r>
              <a:rPr lang="ru-RU" sz="1200" dirty="0" err="1"/>
              <a:t>коронавирусной</a:t>
            </a:r>
            <a:r>
              <a:rPr lang="ru-RU" sz="1200" dirty="0"/>
              <a:t> инфекции и других ОРВИ победить их до сих пор не удается.</a:t>
            </a:r>
          </a:p>
          <a:p>
            <a:r>
              <a:rPr lang="ru-RU" sz="1200" dirty="0"/>
              <a:t>Ежегодно от осложнений гриппа погибают тысячи человек</a:t>
            </a:r>
            <a:r>
              <a:rPr lang="ru-RU" sz="1200" dirty="0" smtClean="0"/>
              <a:t>.</a:t>
            </a:r>
            <a:endParaRPr lang="ru-RU" sz="1200" dirty="0"/>
          </a:p>
          <a:p>
            <a:r>
              <a:rPr lang="ru-RU" sz="1200" b="1" dirty="0"/>
              <a:t>Для кого наиболее опасна встреча с вирусом?</a:t>
            </a:r>
            <a:endParaRPr lang="ru-RU" sz="1200" dirty="0"/>
          </a:p>
          <a:p>
            <a:r>
              <a:rPr lang="ru-RU" sz="1200" dirty="0"/>
              <a:t>Особо тяжело переносят инфекцию дети и пожилые люди, для этих возрастных групп очень опасны осложнения, которые могут развиться во время заболевания. Дети болеют более тяжело в связи с тем, что их иммунная система еще не встречалась с данным вирусом, а для пожилых людей, также, как и для людей с хроническими заболеваниями, вирус опасен по причине ослабленной иммунной системы.</a:t>
            </a:r>
          </a:p>
          <a:p>
            <a:r>
              <a:rPr lang="ru-RU" sz="1200" b="1" dirty="0"/>
              <a:t>Группы риска</a:t>
            </a:r>
            <a:endParaRPr lang="ru-RU" sz="1200" dirty="0"/>
          </a:p>
          <a:p>
            <a:r>
              <a:rPr lang="ru-RU" sz="1200" dirty="0"/>
              <a:t>Дети</a:t>
            </a:r>
          </a:p>
          <a:p>
            <a:r>
              <a:rPr lang="ru-RU" sz="1200" dirty="0"/>
              <a:t>Люди старше 60 лет</a:t>
            </a:r>
          </a:p>
          <a:p>
            <a:r>
              <a:rPr lang="ru-RU" sz="1200" dirty="0"/>
              <a:t>Люди с хроническими заболеваниями легких (бронхиальная астма, хроническая </a:t>
            </a:r>
            <a:r>
              <a:rPr lang="ru-RU" sz="1200" dirty="0" err="1"/>
              <a:t>обструктивная</a:t>
            </a:r>
            <a:r>
              <a:rPr lang="ru-RU" sz="1200" dirty="0"/>
              <a:t> болезнь легких)</a:t>
            </a:r>
          </a:p>
          <a:p>
            <a:r>
              <a:rPr lang="ru-RU" sz="1200" dirty="0"/>
              <a:t>Люди с хроническими заболеваниями сердечно-сосудистой системы (врожденные пороки сердца, ишемическая болезнь сердца, сердечная недостаточность)</a:t>
            </a:r>
          </a:p>
          <a:p>
            <a:r>
              <a:rPr lang="ru-RU" sz="1200" dirty="0"/>
              <a:t>Беременные женщины</a:t>
            </a:r>
          </a:p>
          <a:p>
            <a:r>
              <a:rPr lang="ru-RU" sz="1200" dirty="0"/>
              <a:t>Медицинские работники</a:t>
            </a:r>
          </a:p>
          <a:p>
            <a:r>
              <a:rPr lang="ru-RU" sz="1200" dirty="0"/>
              <a:t>Работники общественного транспорта, предприятий общественного питания</a:t>
            </a:r>
          </a:p>
          <a:p>
            <a:r>
              <a:rPr lang="ru-RU" sz="1200" b="1" dirty="0"/>
              <a:t>Каким образом происходит заражение?</a:t>
            </a:r>
            <a:endParaRPr lang="ru-RU" sz="1200" dirty="0"/>
          </a:p>
          <a:p>
            <a:r>
              <a:rPr lang="ru-RU" sz="1200" dirty="0"/>
              <a:t>Инфекция передается от больного человека здоровому через мельчайшие капельки слюны или слизи, которые выделяются во время чихания, кашля разговора. Возможна и контактная передача.</a:t>
            </a:r>
          </a:p>
          <a:p>
            <a:r>
              <a:rPr lang="ru-RU" sz="1200" b="1" dirty="0"/>
              <a:t>Симптомы</a:t>
            </a:r>
            <a:endParaRPr lang="ru-RU" sz="1200" dirty="0"/>
          </a:p>
          <a:p>
            <a:r>
              <a:rPr lang="ru-RU" sz="1200" dirty="0"/>
              <a:t>В зависимости от конкретного вида возбудителя симптомы могут значительно различаться, как по степени выраженности, так и по вариантам сочетания. </a:t>
            </a:r>
          </a:p>
          <a:p>
            <a:r>
              <a:rPr lang="ru-RU" sz="1200" dirty="0"/>
              <a:t>Повышение температуры </a:t>
            </a:r>
          </a:p>
          <a:p>
            <a:r>
              <a:rPr lang="ru-RU" sz="1200" dirty="0"/>
              <a:t>Озноб, общее недомогание, слабость головная боль, боли в мышцах </a:t>
            </a:r>
          </a:p>
          <a:p>
            <a:r>
              <a:rPr lang="ru-RU" sz="1200" dirty="0"/>
              <a:t>Снижение аппетита, возможны тошнота и рвота</a:t>
            </a:r>
          </a:p>
          <a:p>
            <a:r>
              <a:rPr lang="ru-RU" sz="1200" dirty="0"/>
              <a:t>Конъюнктивит (возможно)</a:t>
            </a:r>
          </a:p>
          <a:p>
            <a:r>
              <a:rPr lang="ru-RU" sz="1200" dirty="0"/>
              <a:t>Понос (возможно)</a:t>
            </a:r>
          </a:p>
          <a:p>
            <a:r>
              <a:rPr lang="ru-RU" sz="1200" dirty="0"/>
              <a:t>В среднем, болезнь длится около 5 дней. Если температура держится дольше, возможно, возникли осложнения.</a:t>
            </a:r>
          </a:p>
          <a:p>
            <a:r>
              <a:rPr lang="ru-RU" sz="1200" b="1" dirty="0"/>
              <a:t>Осложнения</a:t>
            </a:r>
            <a:endParaRPr lang="ru-RU" sz="1200" dirty="0"/>
          </a:p>
          <a:p>
            <a:r>
              <a:rPr lang="ru-RU" sz="1200" dirty="0"/>
              <a:t>Пневмония </a:t>
            </a:r>
          </a:p>
          <a:p>
            <a:r>
              <a:rPr lang="ru-RU" sz="1200" dirty="0"/>
              <a:t>Энцефалит, менингит</a:t>
            </a:r>
          </a:p>
          <a:p>
            <a:r>
              <a:rPr lang="ru-RU" sz="1200" dirty="0"/>
              <a:t>Осложнения беременности, развитие патологии плода</a:t>
            </a:r>
          </a:p>
          <a:p>
            <a:r>
              <a:rPr lang="ru-RU" sz="1200" dirty="0"/>
              <a:t>Обострение хронических заболеваний</a:t>
            </a:r>
          </a:p>
          <a:p>
            <a:r>
              <a:rPr lang="ru-RU" sz="1200" dirty="0"/>
              <a:t>Лечение заболевания проводится под контролем врача, который только после осмотра пациента назначает схему лечения и дает другие рекомендации. Заболевший должен соблюдать постельный режим, полноценно питаться и пить больше жидкости.</a:t>
            </a:r>
          </a:p>
        </p:txBody>
      </p:sp>
      <p:sp>
        <p:nvSpPr>
          <p:cNvPr id="14" name="AutoShape 4" descr="https://i.ytimg.com/vi/NcIYA-fw6xM/maxresdefaul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https://i.ytimg.com/vi/NcIYA-fw6xM/maxresdefault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8426524"/>
            <a:ext cx="1872207" cy="717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 descr="C:\Users\ПК\Pictures\kisspng-virus-influenza-electron-microscope-bacteria-related-com-andromo-dev594673-app617857-apk-5beef5343e8307.07172485154238699625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72" y="8426524"/>
            <a:ext cx="1918295" cy="71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410" y="7425328"/>
            <a:ext cx="2850027" cy="171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516244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1" y="8682341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81453" y="4431946"/>
            <a:ext cx="3276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     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803662" y="62998"/>
            <a:ext cx="6093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5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03663" y="24526"/>
            <a:ext cx="607855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200" b="1" dirty="0" smtClean="0"/>
              <a:t>Электронные ресурсы для дистанционного образования</a:t>
            </a:r>
          </a:p>
          <a:p>
            <a:pPr algn="just"/>
            <a:endParaRPr lang="tt-RU" sz="1200" b="1" dirty="0" smtClean="0"/>
          </a:p>
          <a:p>
            <a:r>
              <a:rPr lang="ru-RU" sz="1200" dirty="0" smtClean="0"/>
              <a:t>Интерактивные </a:t>
            </a:r>
            <a:r>
              <a:rPr lang="ru-RU" sz="1200" dirty="0"/>
              <a:t>уроки по всему школьному курсу с 1-го по 11-й класс лучших учителей страны предоставляет </a:t>
            </a:r>
            <a:r>
              <a:rPr lang="ru-RU" sz="1200" dirty="0">
                <a:hlinkClick r:id="rId10"/>
              </a:rPr>
              <a:t>«Российская электронная школа».</a:t>
            </a:r>
            <a:r>
              <a:rPr lang="ru-RU" sz="1200" dirty="0"/>
              <a:t> Это более 120 тысяч уникальных задач, тематические курсы, </a:t>
            </a:r>
            <a:r>
              <a:rPr lang="ru-RU" sz="1200" dirty="0" err="1"/>
              <a:t>видеоуроки</a:t>
            </a:r>
            <a:r>
              <a:rPr lang="ru-RU" sz="1200" dirty="0"/>
              <a:t>, задания для самопроверки, каталог музеев, фильмов и музыкальных концертов. Портал также полезен учителям, которые могут воспользоваться лучшими дидактическими и методическими материалами по всем урокам.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</a:t>
            </a:r>
            <a:r>
              <a:rPr lang="ru-RU" sz="1200" dirty="0" err="1" smtClean="0"/>
              <a:t>Профориентационный</a:t>
            </a:r>
            <a:r>
              <a:rPr lang="ru-RU" sz="1200" dirty="0" smtClean="0"/>
              <a:t> </a:t>
            </a:r>
            <a:r>
              <a:rPr lang="ru-RU" sz="1200" dirty="0">
                <a:hlinkClick r:id="rId11"/>
              </a:rPr>
              <a:t>портал «Билет в будущее»</a:t>
            </a:r>
            <a:r>
              <a:rPr lang="ru-RU" sz="1200" dirty="0"/>
              <a:t> с </a:t>
            </a:r>
            <a:r>
              <a:rPr lang="ru-RU" sz="1200" dirty="0" err="1"/>
              <a:t>видеоуроками</a:t>
            </a:r>
            <a:r>
              <a:rPr lang="ru-RU" sz="1200" dirty="0"/>
              <a:t> для средней и старшей школы, а также расширенными возможностями тестирования и погружения в различные специальности и направления подготовки уже на базе школьного образования.</a:t>
            </a:r>
          </a:p>
          <a:p>
            <a:r>
              <a:rPr lang="ru-RU" sz="1200" dirty="0" smtClean="0"/>
              <a:t>       Младшие </a:t>
            </a:r>
            <a:r>
              <a:rPr lang="ru-RU" sz="1200" dirty="0"/>
              <a:t>школьники смогут продолжить занятия по русскому языку и математике с помощью сервиса «</a:t>
            </a:r>
            <a:r>
              <a:rPr lang="ru-RU" sz="1200" dirty="0" err="1">
                <a:hlinkClick r:id="rId12"/>
              </a:rPr>
              <a:t>Яндекс.Учебник</a:t>
            </a:r>
            <a:r>
              <a:rPr lang="ru-RU" sz="1200" dirty="0"/>
              <a:t>». Ресурс содержит более 35 тыс. заданий разного уровня сложности для школьников 1–5-х классов. Все задания разработаны опытными методистами с учётом федерального государственного стандарта. Ресурсом уже воспользовались более 1,5 миллиона школьников. В числе возможностей «</a:t>
            </a:r>
            <a:r>
              <a:rPr lang="ru-RU" sz="1200" dirty="0" err="1"/>
              <a:t>ЯндексУчебника</a:t>
            </a:r>
            <a:r>
              <a:rPr lang="ru-RU" sz="1200" dirty="0"/>
              <a:t>» – автоматическая проверка ответов и мгновенная обратная связь для учеников.</a:t>
            </a:r>
          </a:p>
          <a:p>
            <a:r>
              <a:rPr lang="ru-RU" sz="1200" dirty="0" smtClean="0"/>
              <a:t>          Легкий </a:t>
            </a:r>
            <a:r>
              <a:rPr lang="ru-RU" sz="1200" dirty="0"/>
              <a:t>переход на дистанционный формат обучения обеспечит образовательная платформа «</a:t>
            </a:r>
            <a:r>
              <a:rPr lang="ru-RU" sz="1200" dirty="0" err="1">
                <a:hlinkClick r:id="rId13"/>
              </a:rPr>
              <a:t>Учи.ру</a:t>
            </a:r>
            <a:r>
              <a:rPr lang="ru-RU" sz="1200" dirty="0">
                <a:hlinkClick r:id="rId14"/>
              </a:rPr>
              <a:t>»</a:t>
            </a:r>
            <a:r>
              <a:rPr lang="ru-RU" sz="1200" dirty="0"/>
              <a:t>. Школьникам предлагаются интерактивные курсы по основным предметам и подготовке к проверочным работам, а учителям и родителям – тематические </a:t>
            </a:r>
            <a:r>
              <a:rPr lang="ru-RU" sz="1200" dirty="0" err="1"/>
              <a:t>вебинары</a:t>
            </a:r>
            <a:r>
              <a:rPr lang="ru-RU" sz="1200" dirty="0"/>
              <a:t> по дистанционному обучению. Методика платформы помогает отрабатывать ошибки учеников, выстраивает их индивидуальную образовательную траекторию, отображает прогресс учеников в личном кабинете. Также в личных кабинетах пользователей создан внутренний чат, где учителя, ученики и родители могут обсуждать задания, свои успехи и прогресс. Платформой пользуются 220 тыс. учителей и 3,6 миллиона школьников.</a:t>
            </a:r>
          </a:p>
          <a:p>
            <a:r>
              <a:rPr lang="ru-RU" sz="1200" dirty="0" smtClean="0"/>
              <a:t>           </a:t>
            </a:r>
            <a:r>
              <a:rPr lang="ru-RU" sz="1200" dirty="0"/>
              <a:t>Образовательная платформа «Открытая школа» позволяет сделать любой урок не только интерактивным, но и интересным для всех учащихся класса. С использованием функционала онлайн-платформы вы получаете возможность организовать учебный процесс в любом месте и в любое время, необходимо наличие только компьютера и доступа к сети Интернет. Образование становится еще более доступным для каждого ученика. </a:t>
            </a:r>
            <a:endParaRPr lang="ru-RU" sz="1200" dirty="0" smtClean="0"/>
          </a:p>
          <a:p>
            <a:r>
              <a:rPr lang="ru-RU" sz="1200" dirty="0" err="1">
                <a:hlinkClick r:id="rId15"/>
              </a:rPr>
              <a:t>Zoom</a:t>
            </a:r>
            <a:r>
              <a:rPr lang="ru-RU" sz="1200" dirty="0"/>
              <a:t> — сервис для проведения видеоконференций, онлайн-встреч и </a:t>
            </a:r>
            <a:r>
              <a:rPr lang="ru-RU" sz="1200" dirty="0">
                <a:hlinkClick r:id="rId16"/>
              </a:rPr>
              <a:t>дистанционного обучения </a:t>
            </a:r>
            <a:r>
              <a:rPr lang="ru-RU" sz="1200" dirty="0" smtClean="0">
                <a:hlinkClick r:id="rId16"/>
              </a:rPr>
              <a:t>школьников</a:t>
            </a:r>
            <a:r>
              <a:rPr lang="ru-RU" sz="1200" dirty="0" smtClean="0"/>
              <a:t>. </a:t>
            </a:r>
            <a:r>
              <a:rPr lang="ru-RU" sz="1200" dirty="0"/>
              <a:t>Программа отлично подходит для индивидуальных и групповых занятий, </a:t>
            </a:r>
            <a:r>
              <a:rPr lang="ru-RU" sz="1200" dirty="0" smtClean="0"/>
              <a:t>ученики  </a:t>
            </a:r>
            <a:r>
              <a:rPr lang="ru-RU" sz="1200" dirty="0"/>
              <a:t>могут заходить как с компьютера, так и с планшета с телефоном. К видеоконференции может подключиться любой, имеющий ссылку, или идентификатор конференции. Мероприятие можно запланировать заранее, а также сделать повторяющуюся ссылку, то есть для постоянного урока в определенное время можно сделать одну и ту же ссылку для входа.  </a:t>
            </a:r>
            <a:endParaRPr lang="ru-RU" sz="1200" dirty="0" smtClean="0"/>
          </a:p>
          <a:p>
            <a:endParaRPr lang="tt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596495" y="3133581"/>
            <a:ext cx="2507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606063" y="2275054"/>
            <a:ext cx="3046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</a:t>
            </a:r>
          </a:p>
          <a:p>
            <a:r>
              <a:rPr lang="ru-RU" sz="1200" dirty="0" smtClean="0"/>
              <a:t>              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65361" y="5373999"/>
            <a:ext cx="2467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        </a:t>
            </a:r>
            <a:endParaRPr lang="ru-RU" sz="1200" dirty="0"/>
          </a:p>
        </p:txBody>
      </p:sp>
      <p:sp>
        <p:nvSpPr>
          <p:cNvPr id="17" name="AutoShape 7" descr="https://apf.mail.ru/cgi-bin/readmsg?id=15492635440000000294;0;1&amp;af_preview=1&amp;exif=1">
            <a:hlinkClick r:id="rId17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87244" y="7356456"/>
            <a:ext cx="3429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3" name="AutoShape 5" descr="http://caydaq.tatar/wp-content/uploads/bfi_thumb/27.06-6lryyd867p98fj7wb4qffmxwtzc6io2lxvfzy4delao.jpg">
            <a:hlinkClick r:id="rId18"/>
          </p:cNvPr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3" descr="C:\Users\ПК\Downloads\106337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809" y="25402"/>
            <a:ext cx="780901" cy="46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18" y="7633455"/>
            <a:ext cx="2908533" cy="140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801673" y="7916469"/>
            <a:ext cx="5990888" cy="12199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 flipH="1">
            <a:off x="6425952" y="8676456"/>
            <a:ext cx="474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dirty="0">
                <a:solidFill>
                  <a:srgbClr val="FF0000"/>
                </a:solidFill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6" y="8078647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367" y="3910745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год кудьтуры"/>
          <p:cNvSpPr>
            <a:spLocks noChangeAspect="1" noChangeArrowheads="1"/>
          </p:cNvSpPr>
          <p:nvPr/>
        </p:nvSpPr>
        <p:spPr bwMode="auto">
          <a:xfrm>
            <a:off x="63500" y="-136525"/>
            <a:ext cx="513397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5" descr="http://parkorel.ru/template/i/events/2019%20%D0%B3%D0%BE%D0%B4%20%D0%B2%20%D0%A0%D0%BE%D1%81%D1%81%D0%B8%D0%B9%D1%81%D0%BA%D0%BE%D0%B9%20%D0%A4%D0%B5%D0%B4%D0%B5%D1%80%D0%B0%D1%86%D0%B8%D0%B8%20%D0%BE%D0%B1%D1%8A%D1%8F%D0%B2%D0%BB%D0%B5%D0%BD%20%D0%93%D0%BE%D0%B4%D0%BE%D0%BC%20%D1%82%D0%B5%D0%B0%D1%82%D1%80%D0%B0/%D0%93%D0%BE%D0%B4_%D1%82%D0%B5%D0%B0%D1%82%D1%80%D0%B0_1200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9" descr="https://apf.mail.ru/cgi-bin/readmsg?id=15492911950000000550;0;1&amp;af_preview=1&amp;exif=1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42613" y="0"/>
            <a:ext cx="6101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/>
          </a:p>
          <a:p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42613" y="2653580"/>
            <a:ext cx="61019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                         </a:t>
            </a:r>
            <a:endParaRPr lang="ru-RU" sz="1400" dirty="0"/>
          </a:p>
          <a:p>
            <a:r>
              <a:rPr lang="ru-RU" b="1" dirty="0"/>
              <a:t> </a:t>
            </a:r>
            <a:endParaRPr lang="ru-RU" dirty="0"/>
          </a:p>
        </p:txBody>
      </p:sp>
      <p:sp>
        <p:nvSpPr>
          <p:cNvPr id="23" name="AutoShape 5" descr="http://koffkindom.ru/wp-content/uploads/2017/01/soldat-risunok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42616" y="-13407"/>
            <a:ext cx="6115387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 Самоизоляция. Советы психолога родителям</a:t>
            </a:r>
          </a:p>
          <a:p>
            <a:pPr algn="just"/>
            <a:r>
              <a:rPr lang="ru-RU" sz="1200" dirty="0" smtClean="0"/>
              <a:t>       Режим </a:t>
            </a:r>
            <a:r>
              <a:rPr lang="ru-RU" sz="1200" dirty="0"/>
              <a:t>самоизоляции – серьезное испытание для детей. </a:t>
            </a:r>
            <a:r>
              <a:rPr lang="ru-RU" sz="1200" dirty="0" smtClean="0"/>
              <a:t> Дети </a:t>
            </a:r>
            <a:r>
              <a:rPr lang="ru-RU" sz="1200" dirty="0"/>
              <a:t>от 3 до 12 – самый активный домашний контингент. У многих школьников на этой неделе ещё и каникулы. Нет дистанционной учебы. И если родители могут переключиться на ремонт, генеральную уборку и готовку, то что делать их чадам? Привычные книги, сериалы, компьютерные игры уже надоели. Выход – общие с родителями игры и занятия, говорят психологи. Нужна </a:t>
            </a:r>
            <a:r>
              <a:rPr lang="ru-RU" sz="1200" dirty="0" err="1"/>
              <a:t>включённость</a:t>
            </a:r>
            <a:r>
              <a:rPr lang="ru-RU" sz="1200" dirty="0"/>
              <a:t> в интересы детей. Просьба «Иди к себе поиграй» уже не работает. Нужно играть вместе! Для начала стоит составить новый режим дня! И договориться его придерживаться. Это дисциплинирует.</a:t>
            </a:r>
          </a:p>
          <a:p>
            <a:pPr algn="just" fontAlgn="base"/>
            <a:r>
              <a:rPr lang="ru-RU" sz="1200" dirty="0"/>
              <a:t>А дальше искать долгоиграющие совместные проекты. Дети обожают включаться во что-то взрослое. Например, можно перебрать старые фотографии. Рассортировать, разложить в разные альбомы и коробки, вставить в рамочки. Это дело – невероятно увлекательное. Ребята будут в восторге, а у родителей появится прекрасная возможность рассказать о своей семье, бабушках-дедушках и прабабушках-прадедушках. Вспомнить какие-то семейные истории и легенды. Можно посмотреть совместно и домашние видео со свадьбы или юбилеев. Такие записи есть во многих домах, но их редко пересматривают. Самое время улыбнуться, вспомнить, как это было, увидеть любимые лица, обсудить моду прошедших лет и манеру танцевать. Для родителей, кстати, наведение порядка в фото- и видеоархивах – возможность вспомнить давних друзей, студенческие и школьные годы. Рассказать об этом детям. А когда они уснут, можно напомнить о себе, переслав фото дальним родственникам, однокашникам, бывшим коллегам. И даже созвониться. Вечер воспоминаний с положительными эмоциями будет обеспечен.</a:t>
            </a:r>
          </a:p>
          <a:p>
            <a:pPr algn="just" fontAlgn="base"/>
            <a:r>
              <a:rPr lang="ru-RU" sz="1200" dirty="0"/>
              <a:t>Психологи также советуют родителям переключать детей на новые игры. Например, слишком активным можно предложить совместно сделать перестановку в детской комнате по их проекту с договоренностью все вернуть на место после окончания режима самоизоляции. Можно втянуть детей в приготовление еды – пирожные, торты, печенье готовить вместе. Затем все это сообща попробовать и вместе убраться на кухне! Дня – как не бывало.</a:t>
            </a:r>
          </a:p>
          <a:p>
            <a:pPr algn="just" fontAlgn="base"/>
            <a:r>
              <a:rPr lang="ru-RU" sz="1200" dirty="0"/>
              <a:t>Настольные игры – невероятно объединяющая вещь! Лото, «Монополия», «Миллионер», домино, шашки, шахматы – все это способно надолго и с пользой занять деток. Есть и ещё один вариант – общий почтовый ящик. Его можно соорудить совместно, договориться писать друг другу письма и складывать туда. В посланиях должны быть рассказы о том, что вас интересует, предложения, чем заняться на следующий день. Вечером можно вскрыть этот почтовый ящик и обсудить. Время до сна пройдёт незаметно, уверяют психологи, и появится уйма идей на завтра.</a:t>
            </a:r>
          </a:p>
          <a:p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742" y="6660232"/>
            <a:ext cx="2100484" cy="12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67" y="6676282"/>
            <a:ext cx="2068488" cy="122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254" y="6676282"/>
            <a:ext cx="1915746" cy="122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443" y="7968311"/>
            <a:ext cx="1610112" cy="1116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7965669"/>
            <a:ext cx="1343631" cy="112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3695</TotalTime>
  <Words>925</Words>
  <Application>Microsoft Office PowerPoint</Application>
  <PresentationFormat>Экран (4:3)</PresentationFormat>
  <Paragraphs>110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309</cp:revision>
  <cp:lastPrinted>2016-02-13T10:54:32Z</cp:lastPrinted>
  <dcterms:created xsi:type="dcterms:W3CDTF">2013-09-28T04:10:37Z</dcterms:created>
  <dcterms:modified xsi:type="dcterms:W3CDTF">2020-04-04T19:13:10Z</dcterms:modified>
</cp:coreProperties>
</file>